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entation.xml" ContentType="application/vnd.openxmlformats-officedocument.presentationml.presentation.main+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sldIdLst>
    <p:sldId id="256" r:id="rId2"/>
    <p:sldId id="257" r:id="rId3"/>
    <p:sldId id="274" r:id="rId4"/>
    <p:sldId id="275" r:id="rId5"/>
    <p:sldId id="276" r:id="rId6"/>
    <p:sldId id="258" r:id="rId7"/>
    <p:sldId id="259" r:id="rId8"/>
    <p:sldId id="277" r:id="rId9"/>
    <p:sldId id="260" r:id="rId10"/>
    <p:sldId id="278" r:id="rId11"/>
    <p:sldId id="261" r:id="rId12"/>
    <p:sldId id="279" r:id="rId13"/>
    <p:sldId id="280" r:id="rId14"/>
    <p:sldId id="281" r:id="rId15"/>
    <p:sldId id="262" r:id="rId16"/>
    <p:sldId id="263" r:id="rId17"/>
    <p:sldId id="264" r:id="rId18"/>
    <p:sldId id="265" r:id="rId19"/>
    <p:sldId id="266" r:id="rId20"/>
    <p:sldId id="268" r:id="rId21"/>
    <p:sldId id="269" r:id="rId22"/>
    <p:sldId id="270" r:id="rId23"/>
    <p:sldId id="271" r:id="rId24"/>
    <p:sldId id="272" r:id="rId25"/>
    <p:sldId id="273" r:id="rId26"/>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62"/>
  </p:normalViewPr>
  <p:slideViewPr>
    <p:cSldViewPr snapToGrid="0" snapToObjects="1">
      <p:cViewPr varScale="1">
        <p:scale>
          <a:sx n="76" d="100"/>
          <a:sy n="76" d="100"/>
        </p:scale>
        <p:origin x="1768" y="208"/>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639371809"/>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1.1) will summarize this discussion on ministry. It attempts to conceptualize the relationship of the leadership ministry of the pastor-teacher to the ministry of the People of God whom s/he serves.</a:t>
            </a:r>
          </a:p>
          <a:p>
            <a:endParaRPr lang="en-US" dirty="0"/>
          </a:p>
          <a:p>
            <a:r>
              <a:rPr lang="en-US" dirty="0"/>
              <a:t>Following Figure 1.1 full circle from Grace through the Leader interacting with the Led, through Change among the Led, finally through Producing Results by the Led, it becomes clear our ministry of leadership is to prepare others for their ministries. Do you notice how the Led then begin to be integrated into the “Ministry” portion of the sequence of events?</a:t>
            </a:r>
          </a:p>
        </p:txBody>
      </p:sp>
    </p:spTree>
    <p:extLst>
      <p:ext uri="{BB962C8B-B14F-4D97-AF65-F5344CB8AC3E}">
        <p14:creationId xmlns:p14="http://schemas.microsoft.com/office/powerpoint/2010/main" val="2879246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“Communication is to leading what breathing is to living.”</a:t>
            </a:r>
          </a:p>
          <a:p>
            <a:r>
              <a:rPr lang="en-US" dirty="0"/>
              <a:t>Questions for Decisive Leaders in a Faith Community. !.    2.   3.</a:t>
            </a:r>
            <a:r>
              <a:rPr lang="en-US" baseline="0" dirty="0"/>
              <a:t>     4. “Communication is the greatest single factor affecting one’s personal health and his relationship to others”</a:t>
            </a:r>
            <a:endParaRPr lang="en-US" dirty="0"/>
          </a:p>
          <a:p>
            <a:r>
              <a:rPr lang="en-US" dirty="0"/>
              <a:t>Over the years, Figure 2.1 has provided me a model for thinking about the powerful and grace-enabled impact and doing the hard and necessary work of pastoral conversation in the communities of faith where I have served.</a:t>
            </a:r>
          </a:p>
        </p:txBody>
      </p:sp>
    </p:spTree>
    <p:extLst>
      <p:ext uri="{BB962C8B-B14F-4D97-AF65-F5344CB8AC3E}">
        <p14:creationId xmlns:p14="http://schemas.microsoft.com/office/powerpoint/2010/main" val="4049706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Positive questions (see Figure 2.2) to ask in the midst of conflict situations are: What can I learn? How can I change? These are growth-producing questions. On the contrary, growth-inhibiting questions are: Why me? What if…? This is the could have, should have, would have way of thinking.</a:t>
            </a:r>
          </a:p>
        </p:txBody>
      </p:sp>
    </p:spTree>
    <p:extLst>
      <p:ext uri="{BB962C8B-B14F-4D97-AF65-F5344CB8AC3E}">
        <p14:creationId xmlns:p14="http://schemas.microsoft.com/office/powerpoint/2010/main" val="2875613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at A, then relate A with its implications for B. </a:t>
            </a:r>
            <a:r>
              <a:rPr lang="en-US" dirty="0" err="1"/>
              <a:t>Nouwen’s</a:t>
            </a:r>
            <a:r>
              <a:rPr lang="en-US" dirty="0"/>
              <a:t> work underscored the iterative aspect of A, showing that we play a role in activating the power God offers us. As leaders, dealing with A and B becomes a collaborative and trust-filled relationship.</a:t>
            </a:r>
            <a:r>
              <a:rPr lang="en-US" baseline="0" dirty="0"/>
              <a:t>      </a:t>
            </a:r>
            <a:r>
              <a:rPr lang="en-US" dirty="0"/>
              <a:t>Although the Power involved in leading the people of God may appear to reside mostly in area B, in fact, the Power comes from Christ as shown in A; and this power from Christ is something we as leaders are continually receiving, reflecting, and pursuing, hence the circular diagram. Your leadership style is a reflection of how you respond to the power (B) Christ offers you. Most of this chapter explores area B; however, it is essential to take a moment to explore the source of the leader’s strength to speak to, not past, each other.</a:t>
            </a:r>
          </a:p>
        </p:txBody>
      </p:sp>
    </p:spTree>
    <p:extLst>
      <p:ext uri="{BB962C8B-B14F-4D97-AF65-F5344CB8AC3E}">
        <p14:creationId xmlns:p14="http://schemas.microsoft.com/office/powerpoint/2010/main" val="8375832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Ephesians 4:11-16 enunciates such a model. The passage outlines a</a:t>
            </a:r>
            <a:r>
              <a:rPr lang="en-US" baseline="0" dirty="0"/>
              <a:t> model </a:t>
            </a:r>
            <a:r>
              <a:rPr lang="en-US" dirty="0"/>
              <a:t>for us as Christian leaders in our passion to equip the people we lead for a lifestyle of service.</a:t>
            </a:r>
          </a:p>
          <a:p>
            <a:pPr marL="0" marR="0" indent="0" defTabSz="457200" eaLnBrk="1" fontAlgn="auto" latinLnBrk="0" hangingPunct="1">
              <a:lnSpc>
                <a:spcPct val="117999"/>
              </a:lnSpc>
              <a:spcBef>
                <a:spcPts val="0"/>
              </a:spcBef>
              <a:spcAft>
                <a:spcPts val="0"/>
              </a:spcAft>
              <a:buClrTx/>
              <a:buSzTx/>
              <a:buFontTx/>
              <a:buNone/>
              <a:tabLst/>
              <a:defRPr/>
            </a:pPr>
            <a:r>
              <a:rPr lang="en-US" dirty="0"/>
              <a:t>The </a:t>
            </a:r>
            <a:r>
              <a:rPr lang="en-US" b="1" i="1" dirty="0"/>
              <a:t>context</a:t>
            </a:r>
            <a:r>
              <a:rPr lang="en-US" dirty="0"/>
              <a:t>...is "God's people" (Ephesians 4:11-12). The key focus is </a:t>
            </a:r>
            <a:r>
              <a:rPr lang="en-US" b="1" dirty="0"/>
              <a:t>participation</a:t>
            </a:r>
            <a:r>
              <a:rPr lang="en-US" dirty="0"/>
              <a:t>.  </a:t>
            </a:r>
            <a:r>
              <a:rPr lang="en-US" b="1" i="1" dirty="0"/>
              <a:t>The task..</a:t>
            </a:r>
            <a:r>
              <a:rPr lang="en-US" dirty="0"/>
              <a:t>.is to "prepare God's people" (Ephesians 4:12). The key idea is </a:t>
            </a:r>
            <a:r>
              <a:rPr lang="en-US" b="1" dirty="0"/>
              <a:t>formation. The purpose…is transformation for a "holiness lifestyle" (Ephesians 4:13). The key issue is Christ-likeness. The goal...</a:t>
            </a:r>
            <a:r>
              <a:rPr lang="en-US" b="0" dirty="0"/>
              <a:t>is "works of service" (Ephesians 4:12)</a:t>
            </a:r>
            <a:r>
              <a:rPr lang="en-US" b="1" dirty="0"/>
              <a:t>. </a:t>
            </a:r>
            <a:r>
              <a:rPr lang="en-US" b="0" dirty="0"/>
              <a:t>The key thought is </a:t>
            </a:r>
            <a:r>
              <a:rPr lang="en-US" b="1" dirty="0"/>
              <a:t>expression. The dynamic...is </a:t>
            </a:r>
            <a:r>
              <a:rPr lang="en-US" b="0" dirty="0"/>
              <a:t>"love within the Body of Christ" (Ephesians 4:15-16). The key concept is </a:t>
            </a:r>
            <a:r>
              <a:rPr lang="en-US" b="1" dirty="0"/>
              <a:t>interaction.                        The Primary Method of teaching for transformation, I believe, is modeling or “exampling.”</a:t>
            </a:r>
          </a:p>
        </p:txBody>
      </p:sp>
    </p:spTree>
    <p:extLst>
      <p:ext uri="{BB962C8B-B14F-4D97-AF65-F5344CB8AC3E}">
        <p14:creationId xmlns:p14="http://schemas.microsoft.com/office/powerpoint/2010/main" val="3322871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82035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270000" y="1638300"/>
            <a:ext cx="10464800" cy="3302000"/>
          </a:xfrm>
          <a:prstGeom prst="rect">
            <a:avLst/>
          </a:prstGeom>
        </p:spPr>
        <p:txBody>
          <a:bodyPr anchor="b"/>
          <a:lstStyle/>
          <a:p>
            <a:r>
              <a:t>Title Text</a:t>
            </a:r>
          </a:p>
        </p:txBody>
      </p:sp>
      <p:sp>
        <p:nvSpPr>
          <p:cNvPr id="12" name="Body Level One…"/>
          <p:cNvSpPr txBox="1">
            <a:spLocks noGrp="1"/>
          </p:cNvSpPr>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270000" y="6362700"/>
            <a:ext cx="10464800" cy="461366"/>
          </a:xfrm>
          <a:prstGeom prst="rect">
            <a:avLst/>
          </a:prstGeom>
        </p:spPr>
        <p:txBody>
          <a:bodyPr anchor="t">
            <a:spAutoFit/>
          </a:bodyPr>
          <a:lstStyle>
            <a:lvl1pPr marL="0" indent="0" algn="ctr">
              <a:spcBef>
                <a:spcPts val="0"/>
              </a:spcBef>
              <a:buSzTx/>
              <a:buNone/>
              <a:defRPr sz="2400" i="1"/>
            </a:lvl1pPr>
          </a:lstStyle>
          <a:p>
            <a:r>
              <a:t>–Johnny Appleseed</a:t>
            </a:r>
          </a:p>
        </p:txBody>
      </p:sp>
      <p:sp>
        <p:nvSpPr>
          <p:cNvPr id="94" name="“Type a quote here.”"/>
          <p:cNvSpPr txBox="1">
            <a:spLocks noGrp="1"/>
          </p:cNvSpPr>
          <p:nvPr>
            <p:ph type="body" sz="quarter" idx="14"/>
          </p:nvPr>
        </p:nvSpPr>
        <p:spPr>
          <a:xfrm>
            <a:off x="1270000" y="4267112"/>
            <a:ext cx="10464800" cy="609776"/>
          </a:xfrm>
          <a:prstGeom prst="rect">
            <a:avLst/>
          </a:prstGeom>
        </p:spPr>
        <p:txBody>
          <a:bodyPr>
            <a:spAutoFit/>
          </a:bodyPr>
          <a:lstStyle>
            <a:lvl1pPr marL="0" indent="0" algn="ctr">
              <a:spcBef>
                <a:spcPts val="0"/>
              </a:spcBef>
              <a:buSzTx/>
              <a:buNone/>
              <a:defRPr sz="34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949853" y="0"/>
            <a:ext cx="14904506" cy="99441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622088" y="289099"/>
            <a:ext cx="9753603" cy="6505789"/>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1270000" y="6718300"/>
            <a:ext cx="10464800" cy="1422400"/>
          </a:xfrm>
          <a:prstGeom prst="rect">
            <a:avLst/>
          </a:prstGeom>
        </p:spPr>
        <p:txBody>
          <a:bodyPr anchor="b"/>
          <a:lstStyle/>
          <a:p>
            <a:r>
              <a:t>Title Text</a:t>
            </a:r>
          </a:p>
        </p:txBody>
      </p:sp>
      <p:sp>
        <p:nvSpPr>
          <p:cNvPr id="22" name="Body Level One…"/>
          <p:cNvSpPr txBox="1">
            <a:spLocks noGrp="1"/>
          </p:cNvSpPr>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270000" y="3225800"/>
            <a:ext cx="10464800" cy="33020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2263775" y="613833"/>
            <a:ext cx="12401550" cy="826770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40" name="Body Level One…"/>
          <p:cNvSpPr txBox="1">
            <a:spLocks noGrp="1"/>
          </p:cNvSpPr>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idx="13"/>
          </p:nvPr>
        </p:nvSpPr>
        <p:spPr>
          <a:xfrm>
            <a:off x="4086225" y="2586566"/>
            <a:ext cx="9429750" cy="6286501"/>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6680200" y="5029200"/>
            <a:ext cx="6054748" cy="40386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6502400" y="889000"/>
            <a:ext cx="5867400" cy="3911601"/>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2374900" y="889000"/>
            <a:ext cx="11982450" cy="79883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sz="16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1pPr>
      <a:lvl2pPr marL="0" marR="0" indent="2286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2pPr>
      <a:lvl3pPr marL="0" marR="0" indent="4572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3pPr>
      <a:lvl4pPr marL="0" marR="0" indent="6858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4pPr>
      <a:lvl5pPr marL="0" marR="0" indent="9144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5pPr>
      <a:lvl6pPr marL="0" marR="0" indent="11430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6pPr>
      <a:lvl7pPr marL="0" marR="0" indent="13716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7pPr>
      <a:lvl8pPr marL="0" marR="0" indent="16002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8pPr>
      <a:lvl9pPr marL="0" marR="0" indent="18288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Title"/>
          <p:cNvSpPr txBox="1">
            <a:spLocks noGrp="1"/>
          </p:cNvSpPr>
          <p:nvPr>
            <p:ph type="ctrTitle"/>
          </p:nvPr>
        </p:nvSpPr>
        <p:spPr>
          <a:prstGeom prst="rect">
            <a:avLst/>
          </a:prstGeom>
        </p:spPr>
        <p:txBody>
          <a:bodyPr/>
          <a:lstStyle/>
          <a:p>
            <a:endParaRPr dirty="0"/>
          </a:p>
        </p:txBody>
      </p:sp>
      <p:sp>
        <p:nvSpPr>
          <p:cNvPr id="120" name="Body"/>
          <p:cNvSpPr txBox="1">
            <a:spLocks noGrp="1"/>
          </p:cNvSpPr>
          <p:nvPr>
            <p:ph type="subTitle" sz="quarter" idx="1"/>
          </p:nvPr>
        </p:nvSpPr>
        <p:spPr>
          <a:prstGeom prst="rect">
            <a:avLst/>
          </a:prstGeom>
        </p:spPr>
        <p:txBody>
          <a:bodyPr/>
          <a:lstStyle/>
          <a:p>
            <a:endParaRPr/>
          </a:p>
        </p:txBody>
      </p:sp>
      <p:pic>
        <p:nvPicPr>
          <p:cNvPr id="121" name="LDLF-Book-Cover-Final.jpg" descr="LDLF-Book-Cover-Final.jpg"/>
          <p:cNvPicPr>
            <a:picLocks noChangeAspect="1"/>
          </p:cNvPicPr>
          <p:nvPr/>
        </p:nvPicPr>
        <p:blipFill>
          <a:blip r:embed="rId2"/>
          <a:stretch>
            <a:fillRect/>
          </a:stretch>
        </p:blipFill>
        <p:spPr>
          <a:xfrm>
            <a:off x="0" y="87574"/>
            <a:ext cx="13004800" cy="9578452"/>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4840" y="348251"/>
            <a:ext cx="12618164" cy="2431435"/>
          </a:xfrm>
          <a:prstGeom prst="rect">
            <a:avLst/>
          </a:prstGeom>
        </p:spPr>
        <p:txBody>
          <a:bodyPr wrap="square">
            <a:spAutoFit/>
          </a:bodyPr>
          <a:lstStyle/>
          <a:p>
            <a:r>
              <a:rPr lang="en-US" sz="3200" i="1" dirty="0"/>
              <a:t>FIRST THINGS FIRST</a:t>
            </a:r>
          </a:p>
          <a:p>
            <a:endParaRPr lang="en-US" dirty="0"/>
          </a:p>
          <a:p>
            <a:r>
              <a:rPr lang="en-US" dirty="0"/>
              <a:t>BEFORE proceeding with equipping issues, let’s pause, review, and discuss God’s supreme “goal” or purpose for His children. </a:t>
            </a:r>
          </a:p>
          <a:p>
            <a:endParaRPr lang="en-US" dirty="0"/>
          </a:p>
          <a:p>
            <a:r>
              <a:rPr lang="en-US" dirty="0"/>
              <a:t>God’s vision for us: "You ought to live holy and godly lives” (II Peter 3:11-12 NIV).</a:t>
            </a:r>
          </a:p>
        </p:txBody>
      </p:sp>
      <p:sp>
        <p:nvSpPr>
          <p:cNvPr id="4" name="Rectangle 3"/>
          <p:cNvSpPr/>
          <p:nvPr/>
        </p:nvSpPr>
        <p:spPr>
          <a:xfrm>
            <a:off x="102420" y="2938244"/>
            <a:ext cx="12902379" cy="6155532"/>
          </a:xfrm>
          <a:prstGeom prst="rect">
            <a:avLst/>
          </a:prstGeom>
        </p:spPr>
        <p:txBody>
          <a:bodyPr wrap="square">
            <a:spAutoFit/>
          </a:bodyPr>
          <a:lstStyle/>
          <a:p>
            <a:r>
              <a:rPr lang="en-US" sz="3200" dirty="0"/>
              <a:t>Seven questions for Christian character development </a:t>
            </a:r>
          </a:p>
          <a:p>
            <a:endParaRPr lang="en-US" dirty="0"/>
          </a:p>
          <a:p>
            <a:pPr algn="l"/>
            <a:r>
              <a:rPr lang="en-US" sz="2600" dirty="0"/>
              <a:t>1. Will this action</a:t>
            </a:r>
            <a:r>
              <a:rPr lang="en-US" sz="2600" i="1" dirty="0"/>
              <a:t> strengthen </a:t>
            </a:r>
            <a:r>
              <a:rPr lang="en-US" sz="2600" dirty="0"/>
              <a:t>me spiritually?</a:t>
            </a:r>
          </a:p>
          <a:p>
            <a:pPr algn="l"/>
            <a:endParaRPr lang="en-US" sz="2600" dirty="0"/>
          </a:p>
          <a:p>
            <a:pPr algn="l"/>
            <a:r>
              <a:rPr lang="en-US" sz="2600" dirty="0"/>
              <a:t>2. Would I want my child, spouse, or best friend to </a:t>
            </a:r>
            <a:r>
              <a:rPr lang="en-US" sz="2600" i="1" dirty="0"/>
              <a:t>copy</a:t>
            </a:r>
            <a:r>
              <a:rPr lang="en-US" sz="2600" dirty="0"/>
              <a:t> this action of mine?</a:t>
            </a:r>
          </a:p>
          <a:p>
            <a:pPr algn="l"/>
            <a:endParaRPr lang="en-US" sz="2600" dirty="0"/>
          </a:p>
          <a:p>
            <a:pPr algn="l"/>
            <a:r>
              <a:rPr lang="en-US" sz="2600" dirty="0"/>
              <a:t>3. Does this action </a:t>
            </a:r>
            <a:r>
              <a:rPr lang="en-US" sz="2600" i="1" dirty="0"/>
              <a:t>violate</a:t>
            </a:r>
            <a:r>
              <a:rPr lang="en-US" sz="2600" dirty="0"/>
              <a:t> a biblical principle?</a:t>
            </a:r>
          </a:p>
          <a:p>
            <a:pPr algn="l"/>
            <a:endParaRPr lang="en-US" sz="2600" dirty="0"/>
          </a:p>
          <a:p>
            <a:pPr algn="l"/>
            <a:r>
              <a:rPr lang="en-US" sz="2600" dirty="0"/>
              <a:t>4. Does the is action </a:t>
            </a:r>
            <a:r>
              <a:rPr lang="en-US" sz="2600" i="1" dirty="0"/>
              <a:t>strengthen</a:t>
            </a:r>
            <a:r>
              <a:rPr lang="en-US" sz="2600" dirty="0"/>
              <a:t> the body of Christ?</a:t>
            </a:r>
          </a:p>
          <a:p>
            <a:pPr algn="l"/>
            <a:endParaRPr lang="en-US" sz="2600" dirty="0"/>
          </a:p>
          <a:p>
            <a:pPr algn="l"/>
            <a:r>
              <a:rPr lang="en-US" sz="2600" dirty="0"/>
              <a:t>5. Would an </a:t>
            </a:r>
            <a:r>
              <a:rPr lang="en-US" sz="2600" i="1" dirty="0"/>
              <a:t>unbelieving friend </a:t>
            </a:r>
            <a:r>
              <a:rPr lang="en-US" sz="2600" dirty="0"/>
              <a:t>be attracted to Christ and faith by my behavior?</a:t>
            </a:r>
          </a:p>
          <a:p>
            <a:pPr algn="l"/>
            <a:endParaRPr lang="en-US" sz="2600" dirty="0"/>
          </a:p>
          <a:p>
            <a:pPr algn="l"/>
            <a:r>
              <a:rPr lang="en-US" sz="2600" dirty="0"/>
              <a:t>6. Do my</a:t>
            </a:r>
            <a:r>
              <a:rPr lang="en-US" sz="2600" i="1" dirty="0"/>
              <a:t> negative </a:t>
            </a:r>
            <a:r>
              <a:rPr lang="en-US" sz="2600" dirty="0"/>
              <a:t>attitudes affect other people?</a:t>
            </a:r>
          </a:p>
          <a:p>
            <a:pPr algn="l"/>
            <a:endParaRPr lang="en-US" sz="2600" dirty="0"/>
          </a:p>
          <a:p>
            <a:pPr algn="l"/>
            <a:r>
              <a:rPr lang="en-US" sz="2600" dirty="0"/>
              <a:t>7. If this happens, what will I do to </a:t>
            </a:r>
            <a:r>
              <a:rPr lang="en-US" sz="2600" i="1" dirty="0"/>
              <a:t>change</a:t>
            </a:r>
            <a:r>
              <a:rPr lang="en-US" sz="2600" dirty="0"/>
              <a:t> this type of behavior in my life?</a:t>
            </a:r>
          </a:p>
        </p:txBody>
      </p:sp>
    </p:spTree>
    <p:extLst>
      <p:ext uri="{BB962C8B-B14F-4D97-AF65-F5344CB8AC3E}">
        <p14:creationId xmlns:p14="http://schemas.microsoft.com/office/powerpoint/2010/main" val="311618253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fig3-1.jpg" descr="fig3-1.jpg"/>
          <p:cNvPicPr>
            <a:picLocks noGrp="1" noChangeAspect="1"/>
          </p:cNvPicPr>
          <p:nvPr>
            <p:ph type="pic" idx="13"/>
          </p:nvPr>
        </p:nvPicPr>
        <p:blipFill>
          <a:blip r:embed="rId3"/>
          <a:srcRect/>
          <a:stretch>
            <a:fillRect/>
          </a:stretch>
        </p:blipFill>
        <p:spPr>
          <a:xfrm>
            <a:off x="1517684" y="436708"/>
            <a:ext cx="9444271" cy="8486313"/>
          </a:xfrm>
          <a:prstGeom prst="rect">
            <a:avLst/>
          </a:prstGeom>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3872" y="403412"/>
            <a:ext cx="12840928" cy="9017854"/>
          </a:xfrm>
          <a:prstGeom prst="rect">
            <a:avLst/>
          </a:prstGeom>
        </p:spPr>
        <p:txBody>
          <a:bodyPr wrap="square">
            <a:spAutoFit/>
          </a:bodyPr>
          <a:lstStyle/>
          <a:p>
            <a:r>
              <a:rPr lang="en-US" sz="3600" i="1" dirty="0"/>
              <a:t>Establishing Growth Goals for Ministry and Mission. </a:t>
            </a:r>
          </a:p>
          <a:p>
            <a:endParaRPr lang="en-US" sz="3200" dirty="0"/>
          </a:p>
          <a:p>
            <a:endParaRPr lang="en-US" sz="3200" dirty="0"/>
          </a:p>
          <a:p>
            <a:r>
              <a:rPr lang="en-US" sz="3200" dirty="0"/>
              <a:t> At a very basic level, specific GOALS should:</a:t>
            </a:r>
          </a:p>
          <a:p>
            <a:endParaRPr lang="en-US" sz="3200" dirty="0"/>
          </a:p>
          <a:p>
            <a:pPr marL="457200" indent="-457200">
              <a:buAutoNum type="arabicPeriod"/>
            </a:pPr>
            <a:r>
              <a:rPr lang="en-US" sz="3200" dirty="0"/>
              <a:t>Be </a:t>
            </a:r>
            <a:r>
              <a:rPr lang="en-US" sz="3200" i="1" dirty="0"/>
              <a:t>measurable.</a:t>
            </a:r>
          </a:p>
          <a:p>
            <a:pPr marL="457200" indent="-457200">
              <a:buAutoNum type="arabicPeriod"/>
            </a:pPr>
            <a:endParaRPr lang="en-US" sz="3200" dirty="0"/>
          </a:p>
          <a:p>
            <a:r>
              <a:rPr lang="en-US" sz="3200" dirty="0"/>
              <a:t> 2. Be </a:t>
            </a:r>
            <a:r>
              <a:rPr lang="en-US" sz="3200" i="1" dirty="0"/>
              <a:t>relevant.</a:t>
            </a:r>
          </a:p>
          <a:p>
            <a:endParaRPr lang="en-US" sz="3200" dirty="0"/>
          </a:p>
          <a:p>
            <a:r>
              <a:rPr lang="en-US" sz="3200" dirty="0"/>
              <a:t> 3. Be </a:t>
            </a:r>
            <a:r>
              <a:rPr lang="en-US" sz="3200" i="1" dirty="0"/>
              <a:t>attainable</a:t>
            </a:r>
            <a:r>
              <a:rPr lang="en-US" sz="3200" dirty="0"/>
              <a:t>.</a:t>
            </a:r>
          </a:p>
          <a:p>
            <a:r>
              <a:rPr lang="en-US" sz="3200" dirty="0"/>
              <a:t> </a:t>
            </a:r>
          </a:p>
          <a:p>
            <a:r>
              <a:rPr lang="en-US" sz="3200" dirty="0"/>
              <a:t>4. Contain an </a:t>
            </a:r>
            <a:r>
              <a:rPr lang="en-US" sz="3200" i="1" dirty="0"/>
              <a:t>action verb</a:t>
            </a:r>
            <a:r>
              <a:rPr lang="en-US" sz="3200" dirty="0"/>
              <a:t>.</a:t>
            </a:r>
          </a:p>
          <a:p>
            <a:endParaRPr lang="en-US" sz="3200" dirty="0"/>
          </a:p>
          <a:p>
            <a:r>
              <a:rPr lang="en-US" sz="3200" dirty="0"/>
              <a:t> 5. Include a </a:t>
            </a:r>
            <a:r>
              <a:rPr lang="en-US" sz="3200" i="1" dirty="0"/>
              <a:t>deadline</a:t>
            </a:r>
            <a:r>
              <a:rPr lang="en-US" sz="3200" dirty="0"/>
              <a:t>.</a:t>
            </a:r>
          </a:p>
          <a:p>
            <a:endParaRPr lang="en-US" sz="3200" dirty="0"/>
          </a:p>
          <a:p>
            <a:endParaRPr lang="en-US" sz="3200" dirty="0"/>
          </a:p>
          <a:p>
            <a:r>
              <a:rPr lang="en-US" sz="3200" dirty="0"/>
              <a:t>GROWTH GOALS are </a:t>
            </a:r>
            <a:r>
              <a:rPr lang="en-US" sz="3200" i="1" dirty="0"/>
              <a:t>statements of faith </a:t>
            </a:r>
            <a:r>
              <a:rPr lang="en-US" sz="3200" dirty="0"/>
              <a:t>for the Christian leader that express clearly </a:t>
            </a:r>
            <a:r>
              <a:rPr lang="en-US" sz="3200" i="1" dirty="0"/>
              <a:t>what we believe God will do through us</a:t>
            </a:r>
            <a:r>
              <a:rPr lang="en-US" sz="3200" dirty="0"/>
              <a:t>.</a:t>
            </a:r>
          </a:p>
        </p:txBody>
      </p:sp>
    </p:spTree>
    <p:extLst>
      <p:ext uri="{BB962C8B-B14F-4D97-AF65-F5344CB8AC3E}">
        <p14:creationId xmlns:p14="http://schemas.microsoft.com/office/powerpoint/2010/main" val="372142993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861412" cy="9694960"/>
          </a:xfrm>
          <a:prstGeom prst="rect">
            <a:avLst/>
          </a:prstGeom>
        </p:spPr>
        <p:txBody>
          <a:bodyPr wrap="square">
            <a:spAutoFit/>
          </a:bodyPr>
          <a:lstStyle/>
          <a:p>
            <a:r>
              <a:rPr lang="en-US" sz="3600" i="1" dirty="0"/>
              <a:t>Leaders Who Make Things Happen</a:t>
            </a:r>
          </a:p>
          <a:p>
            <a:pPr algn="l"/>
            <a:endParaRPr lang="en-US" dirty="0"/>
          </a:p>
          <a:p>
            <a:pPr algn="l"/>
            <a:r>
              <a:rPr lang="en-US" dirty="0"/>
              <a:t>1  </a:t>
            </a:r>
            <a:r>
              <a:rPr lang="mr-IN" dirty="0"/>
              <a:t>…</a:t>
            </a:r>
            <a:r>
              <a:rPr lang="en-US" dirty="0"/>
              <a:t> are "deciders" rather than “drifters."</a:t>
            </a:r>
          </a:p>
          <a:p>
            <a:pPr algn="l"/>
            <a:endParaRPr lang="en-US" dirty="0"/>
          </a:p>
          <a:p>
            <a:pPr algn="l"/>
            <a:r>
              <a:rPr lang="en-US" dirty="0"/>
              <a:t>2  </a:t>
            </a:r>
            <a:r>
              <a:rPr lang="mr-IN" dirty="0"/>
              <a:t>…</a:t>
            </a:r>
            <a:r>
              <a:rPr lang="en-US" dirty="0"/>
              <a:t> know where they are going and how they are going to get there.</a:t>
            </a:r>
          </a:p>
          <a:p>
            <a:pPr algn="l"/>
            <a:endParaRPr lang="en-US" dirty="0"/>
          </a:p>
          <a:p>
            <a:pPr algn="l"/>
            <a:r>
              <a:rPr lang="en-US" dirty="0"/>
              <a:t>3  </a:t>
            </a:r>
            <a:r>
              <a:rPr lang="mr-IN" dirty="0"/>
              <a:t>…</a:t>
            </a:r>
            <a:r>
              <a:rPr lang="en-US" dirty="0"/>
              <a:t> are results - oriented and not activity-oriented.</a:t>
            </a:r>
          </a:p>
          <a:p>
            <a:pPr algn="l"/>
            <a:endParaRPr lang="en-US" dirty="0"/>
          </a:p>
          <a:p>
            <a:pPr algn="l"/>
            <a:r>
              <a:rPr lang="en-US" dirty="0"/>
              <a:t>4  </a:t>
            </a:r>
            <a:r>
              <a:rPr lang="mr-IN" dirty="0"/>
              <a:t>…</a:t>
            </a:r>
            <a:r>
              <a:rPr lang="en-US" dirty="0"/>
              <a:t>  are among the small percentage who write down their growth goals.</a:t>
            </a:r>
          </a:p>
          <a:p>
            <a:pPr algn="l"/>
            <a:endParaRPr lang="en-US" dirty="0"/>
          </a:p>
          <a:p>
            <a:pPr algn="l"/>
            <a:r>
              <a:rPr lang="en-US" dirty="0"/>
              <a:t>5  </a:t>
            </a:r>
            <a:r>
              <a:rPr lang="mr-IN" dirty="0"/>
              <a:t>…</a:t>
            </a:r>
            <a:r>
              <a:rPr lang="en-US" dirty="0"/>
              <a:t> develop a mission statement as the foundation upon which every ministry of the district, region, or institution is built or evaluated.</a:t>
            </a:r>
          </a:p>
          <a:p>
            <a:pPr algn="l"/>
            <a:endParaRPr lang="en-US" dirty="0"/>
          </a:p>
          <a:p>
            <a:pPr algn="l"/>
            <a:r>
              <a:rPr lang="en-US" dirty="0"/>
              <a:t>6   </a:t>
            </a:r>
            <a:r>
              <a:rPr lang="mr-IN" dirty="0"/>
              <a:t>…</a:t>
            </a:r>
            <a:r>
              <a:rPr lang="en-US" dirty="0"/>
              <a:t> are dreamers who dream great dreams!</a:t>
            </a:r>
          </a:p>
          <a:p>
            <a:pPr algn="l"/>
            <a:endParaRPr lang="en-US" dirty="0"/>
          </a:p>
          <a:p>
            <a:pPr algn="l"/>
            <a:r>
              <a:rPr lang="en-US" dirty="0"/>
              <a:t>7  </a:t>
            </a:r>
            <a:r>
              <a:rPr lang="mr-IN" dirty="0"/>
              <a:t>…</a:t>
            </a:r>
            <a:r>
              <a:rPr lang="en-US" dirty="0"/>
              <a:t> understand leadership as the transference of vision!</a:t>
            </a:r>
          </a:p>
          <a:p>
            <a:pPr algn="l"/>
            <a:endParaRPr lang="en-US" dirty="0"/>
          </a:p>
          <a:p>
            <a:pPr algn="l"/>
            <a:r>
              <a:rPr lang="en-US" dirty="0"/>
              <a:t>8   </a:t>
            </a:r>
            <a:r>
              <a:rPr lang="mr-IN" dirty="0"/>
              <a:t>…</a:t>
            </a:r>
            <a:r>
              <a:rPr lang="en-US" dirty="0"/>
              <a:t> think big and dare to aim high by establishing growth goals that are measurable, feasible, attainable, and that have an action verb and a deadline.</a:t>
            </a:r>
          </a:p>
          <a:p>
            <a:pPr algn="l"/>
            <a:endParaRPr lang="en-US" dirty="0"/>
          </a:p>
          <a:p>
            <a:pPr algn="l"/>
            <a:r>
              <a:rPr lang="en-US" dirty="0"/>
              <a:t>9   </a:t>
            </a:r>
            <a:r>
              <a:rPr lang="mr-IN" dirty="0"/>
              <a:t>…</a:t>
            </a:r>
            <a:r>
              <a:rPr lang="en-US" dirty="0"/>
              <a:t> do not stop with writing down growth goals. They work hard at detailing programs and plans by which the goals will be reached.</a:t>
            </a:r>
          </a:p>
          <a:p>
            <a:pPr algn="l"/>
            <a:endParaRPr lang="en-US" dirty="0"/>
          </a:p>
          <a:p>
            <a:pPr algn="l"/>
            <a:r>
              <a:rPr lang="en-US" dirty="0"/>
              <a:t>10   </a:t>
            </a:r>
            <a:r>
              <a:rPr lang="mr-IN" dirty="0"/>
              <a:t>…</a:t>
            </a:r>
            <a:r>
              <a:rPr lang="en-US" dirty="0"/>
              <a:t> expect great things from God and attempt great things for God. They work as if it all depended on them and pray as if it all depended on God!</a:t>
            </a:r>
          </a:p>
        </p:txBody>
      </p:sp>
    </p:spTree>
    <p:extLst>
      <p:ext uri="{BB962C8B-B14F-4D97-AF65-F5344CB8AC3E}">
        <p14:creationId xmlns:p14="http://schemas.microsoft.com/office/powerpoint/2010/main" val="385741139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idx="13"/>
          </p:nvPr>
        </p:nvSpPr>
        <p:spPr/>
      </p:sp>
    </p:spTree>
    <p:extLst>
      <p:ext uri="{BB962C8B-B14F-4D97-AF65-F5344CB8AC3E}">
        <p14:creationId xmlns:p14="http://schemas.microsoft.com/office/powerpoint/2010/main" val="226756176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fig4-1.jpg" descr="fig4-1.jpg"/>
          <p:cNvPicPr>
            <a:picLocks noGrp="1" noChangeAspect="1"/>
          </p:cNvPicPr>
          <p:nvPr>
            <p:ph type="pic" idx="13"/>
          </p:nvPr>
        </p:nvPicPr>
        <p:blipFill>
          <a:blip r:embed="rId3"/>
          <a:srcRect/>
          <a:stretch>
            <a:fillRect/>
          </a:stretch>
        </p:blipFill>
        <p:spPr>
          <a:xfrm>
            <a:off x="582279" y="688156"/>
            <a:ext cx="11315081" cy="7983418"/>
          </a:xfrm>
          <a:prstGeom prst="rect">
            <a:avLst/>
          </a:prstGeom>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 name="fig4-2.jpg" descr="fig4-2.jpg"/>
          <p:cNvPicPr>
            <a:picLocks noGrp="1" noChangeAspect="1"/>
          </p:cNvPicPr>
          <p:nvPr>
            <p:ph type="pic" idx="13"/>
          </p:nvPr>
        </p:nvPicPr>
        <p:blipFill>
          <a:blip r:embed="rId2"/>
          <a:srcRect/>
          <a:stretch>
            <a:fillRect/>
          </a:stretch>
        </p:blipFill>
        <p:spPr>
          <a:xfrm>
            <a:off x="1996663" y="436709"/>
            <a:ext cx="8486313" cy="8486312"/>
          </a:xfrm>
          <a:prstGeom prst="rect">
            <a:avLst/>
          </a:prstGeom>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fig4-3.jpg" descr="fig4-3.jpg"/>
          <p:cNvPicPr>
            <a:picLocks noGrp="1" noChangeAspect="1"/>
          </p:cNvPicPr>
          <p:nvPr>
            <p:ph type="pic" idx="13"/>
          </p:nvPr>
        </p:nvPicPr>
        <p:blipFill>
          <a:blip r:embed="rId2"/>
          <a:srcRect/>
          <a:stretch>
            <a:fillRect/>
          </a:stretch>
        </p:blipFill>
        <p:spPr>
          <a:xfrm>
            <a:off x="1212405" y="436709"/>
            <a:ext cx="10054829" cy="8486312"/>
          </a:xfrm>
          <a:prstGeom prst="rect">
            <a:avLst/>
          </a:prstGeom>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fig4-4.jpg" descr="fig4-4.jpg"/>
          <p:cNvPicPr>
            <a:picLocks noGrp="1" noChangeAspect="1"/>
          </p:cNvPicPr>
          <p:nvPr>
            <p:ph type="pic" idx="13"/>
          </p:nvPr>
        </p:nvPicPr>
        <p:blipFill>
          <a:blip r:embed="rId2"/>
          <a:srcRect/>
          <a:stretch>
            <a:fillRect/>
          </a:stretch>
        </p:blipFill>
        <p:spPr>
          <a:xfrm>
            <a:off x="1368176" y="436709"/>
            <a:ext cx="9743287" cy="8486312"/>
          </a:xfrm>
          <a:prstGeom prst="rect">
            <a:avLst/>
          </a:prstGeom>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fig4-5.jpg" descr="fig4-5.jpg"/>
          <p:cNvPicPr>
            <a:picLocks noGrp="1" noChangeAspect="1"/>
          </p:cNvPicPr>
          <p:nvPr>
            <p:ph type="pic" idx="13"/>
          </p:nvPr>
        </p:nvPicPr>
        <p:blipFill>
          <a:blip r:embed="rId2"/>
          <a:srcRect/>
          <a:stretch>
            <a:fillRect/>
          </a:stretch>
        </p:blipFill>
        <p:spPr>
          <a:xfrm>
            <a:off x="742260" y="436708"/>
            <a:ext cx="10995119" cy="8486313"/>
          </a:xfrm>
          <a:prstGeom prst="rect">
            <a:avLst/>
          </a:prstGeom>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fig1-1.jpg" descr="fig1-1.jpg"/>
          <p:cNvPicPr>
            <a:picLocks noGrp="1" noChangeAspect="1"/>
          </p:cNvPicPr>
          <p:nvPr>
            <p:ph type="pic" idx="13"/>
          </p:nvPr>
        </p:nvPicPr>
        <p:blipFill>
          <a:blip r:embed="rId3"/>
          <a:srcRect/>
          <a:stretch>
            <a:fillRect/>
          </a:stretch>
        </p:blipFill>
        <p:spPr>
          <a:xfrm>
            <a:off x="1881455" y="436709"/>
            <a:ext cx="8716729" cy="8486312"/>
          </a:xfrm>
          <a:prstGeom prst="rect">
            <a:avLst/>
          </a:prstGeom>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 name="fig4-7.jpg" descr="fig4-7.jpg"/>
          <p:cNvPicPr>
            <a:picLocks noGrp="1" noChangeAspect="1"/>
          </p:cNvPicPr>
          <p:nvPr>
            <p:ph type="pic" idx="13"/>
          </p:nvPr>
        </p:nvPicPr>
        <p:blipFill>
          <a:blip r:embed="rId2"/>
          <a:srcRect/>
          <a:stretch>
            <a:fillRect/>
          </a:stretch>
        </p:blipFill>
        <p:spPr>
          <a:xfrm>
            <a:off x="1996663" y="436709"/>
            <a:ext cx="8486313" cy="8486312"/>
          </a:xfrm>
          <a:prstGeom prst="rect">
            <a:avLst/>
          </a:prstGeom>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fig4-8.jpg" descr="fig4-8.jpg"/>
          <p:cNvPicPr>
            <a:picLocks noGrp="1" noChangeAspect="1"/>
          </p:cNvPicPr>
          <p:nvPr>
            <p:ph type="pic" idx="13"/>
          </p:nvPr>
        </p:nvPicPr>
        <p:blipFill>
          <a:blip r:embed="rId2"/>
          <a:srcRect/>
          <a:stretch>
            <a:fillRect/>
          </a:stretch>
        </p:blipFill>
        <p:spPr>
          <a:xfrm>
            <a:off x="2089323" y="436709"/>
            <a:ext cx="8300993" cy="8486312"/>
          </a:xfrm>
          <a:prstGeom prst="rect">
            <a:avLst/>
          </a:prstGeom>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fig5-1.jpg" descr="fig5-1.jpg"/>
          <p:cNvPicPr>
            <a:picLocks noGrp="1" noChangeAspect="1"/>
          </p:cNvPicPr>
          <p:nvPr>
            <p:ph type="pic" idx="13"/>
          </p:nvPr>
        </p:nvPicPr>
        <p:blipFill>
          <a:blip r:embed="rId2"/>
          <a:srcRect/>
          <a:stretch>
            <a:fillRect/>
          </a:stretch>
        </p:blipFill>
        <p:spPr>
          <a:xfrm>
            <a:off x="2628398" y="436709"/>
            <a:ext cx="7222843" cy="8486312"/>
          </a:xfrm>
          <a:prstGeom prst="rect">
            <a:avLst/>
          </a:prstGeom>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fig5-2.jpg" descr="fig5-2.jpg"/>
          <p:cNvPicPr>
            <a:picLocks noGrp="1" noChangeAspect="1"/>
          </p:cNvPicPr>
          <p:nvPr>
            <p:ph type="pic" idx="13"/>
          </p:nvPr>
        </p:nvPicPr>
        <p:blipFill>
          <a:blip r:embed="rId2"/>
          <a:srcRect/>
          <a:stretch>
            <a:fillRect/>
          </a:stretch>
        </p:blipFill>
        <p:spPr>
          <a:xfrm>
            <a:off x="582279" y="973337"/>
            <a:ext cx="11315081" cy="7413055"/>
          </a:xfrm>
          <a:prstGeom prst="rect">
            <a:avLst/>
          </a:prstGeom>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fig5-3.jpg" descr="fig5-3.jpg"/>
          <p:cNvPicPr>
            <a:picLocks noGrp="1" noChangeAspect="1"/>
          </p:cNvPicPr>
          <p:nvPr>
            <p:ph type="pic" idx="13"/>
          </p:nvPr>
        </p:nvPicPr>
        <p:blipFill>
          <a:blip r:embed="rId2"/>
          <a:srcRect t="2822" b="2822"/>
          <a:stretch>
            <a:fillRect/>
          </a:stretch>
        </p:blipFill>
        <p:spPr>
          <a:xfrm>
            <a:off x="582279" y="436709"/>
            <a:ext cx="11315081" cy="8486312"/>
          </a:xfrm>
          <a:prstGeom prst="rect">
            <a:avLst/>
          </a:prstGeom>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fig6-1.jpg" descr="fig6-1.jpg"/>
          <p:cNvPicPr>
            <a:picLocks noGrp="1" noChangeAspect="1"/>
          </p:cNvPicPr>
          <p:nvPr>
            <p:ph type="pic" idx="13"/>
          </p:nvPr>
        </p:nvPicPr>
        <p:blipFill>
          <a:blip r:embed="rId2"/>
          <a:srcRect/>
          <a:stretch>
            <a:fillRect/>
          </a:stretch>
        </p:blipFill>
        <p:spPr>
          <a:xfrm>
            <a:off x="1197336" y="436709"/>
            <a:ext cx="10084968" cy="8486312"/>
          </a:xfrm>
          <a:prstGeom prst="rect">
            <a:avLst/>
          </a:prstGeom>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idx="13"/>
          </p:nvPr>
        </p:nvSpPr>
        <p:spPr>
          <a:xfrm>
            <a:off x="-1" y="0"/>
            <a:ext cx="13004801" cy="9944100"/>
          </a:xfrm>
        </p:spPr>
      </p:sp>
      <p:sp>
        <p:nvSpPr>
          <p:cNvPr id="3" name="Rectangle 2"/>
          <p:cNvSpPr/>
          <p:nvPr/>
        </p:nvSpPr>
        <p:spPr>
          <a:xfrm>
            <a:off x="307260" y="1297192"/>
            <a:ext cx="12697540" cy="6801862"/>
          </a:xfrm>
          <a:prstGeom prst="rect">
            <a:avLst/>
          </a:prstGeom>
        </p:spPr>
        <p:txBody>
          <a:bodyPr wrap="square">
            <a:spAutoFit/>
          </a:bodyPr>
          <a:lstStyle/>
          <a:p>
            <a:r>
              <a:rPr lang="en-US" sz="3600" dirty="0"/>
              <a:t>Christian Leadership - The </a:t>
            </a:r>
            <a:r>
              <a:rPr lang="en-US" sz="3600" i="1" dirty="0"/>
              <a:t>transference</a:t>
            </a:r>
            <a:r>
              <a:rPr lang="en-US" sz="3600" dirty="0"/>
              <a:t> of vision.</a:t>
            </a:r>
          </a:p>
          <a:p>
            <a:endParaRPr lang="en-US" dirty="0"/>
          </a:p>
          <a:p>
            <a:endParaRPr lang="en-US" sz="3200" dirty="0"/>
          </a:p>
          <a:p>
            <a:endParaRPr lang="en-US" sz="3200" dirty="0"/>
          </a:p>
          <a:p>
            <a:pPr marL="457200" indent="-457200">
              <a:buAutoNum type="alphaLcParenBoth"/>
            </a:pPr>
            <a:r>
              <a:rPr lang="en-US" sz="3200" dirty="0"/>
              <a:t> Who we are as the </a:t>
            </a:r>
            <a:r>
              <a:rPr lang="en-US" sz="3200" i="1" dirty="0"/>
              <a:t>People of God</a:t>
            </a:r>
            <a:r>
              <a:rPr lang="en-US" sz="3200" dirty="0"/>
              <a:t>; </a:t>
            </a:r>
          </a:p>
          <a:p>
            <a:pPr marL="457200" indent="-457200">
              <a:buAutoNum type="alphaLcParenBoth"/>
            </a:pPr>
            <a:endParaRPr lang="en-US" sz="3200" dirty="0"/>
          </a:p>
          <a:p>
            <a:pPr marL="457200" indent="-457200">
              <a:buAutoNum type="alphaLcParenBoth"/>
            </a:pPr>
            <a:endParaRPr lang="en-US" sz="3200" dirty="0"/>
          </a:p>
          <a:p>
            <a:pPr marL="457200" indent="-457200">
              <a:buAutoNum type="alphaLcParenBoth"/>
            </a:pPr>
            <a:endParaRPr lang="en-US" sz="3200" dirty="0"/>
          </a:p>
          <a:p>
            <a:r>
              <a:rPr lang="en-US" sz="3200" dirty="0"/>
              <a:t>(b) how we may live together as the </a:t>
            </a:r>
            <a:r>
              <a:rPr lang="en-US" sz="3200" i="1" dirty="0"/>
              <a:t>family of God</a:t>
            </a:r>
            <a:r>
              <a:rPr lang="en-US" sz="3200" dirty="0"/>
              <a:t>; and </a:t>
            </a:r>
          </a:p>
          <a:p>
            <a:pPr marL="457200" indent="-457200">
              <a:buAutoNum type="alphaLcParenBoth"/>
            </a:pPr>
            <a:endParaRPr lang="en-US" sz="3200" dirty="0"/>
          </a:p>
          <a:p>
            <a:pPr marL="457200" indent="-457200">
              <a:buAutoNum type="alphaLcParenBoth"/>
            </a:pPr>
            <a:endParaRPr lang="en-US" sz="3200" dirty="0"/>
          </a:p>
          <a:p>
            <a:pPr marL="457200" indent="-457200">
              <a:buAutoNum type="alphaLcParenBoth"/>
            </a:pPr>
            <a:endParaRPr lang="en-US" sz="3200" dirty="0"/>
          </a:p>
          <a:p>
            <a:r>
              <a:rPr lang="en-US" sz="3200" dirty="0"/>
              <a:t>(c) what we are called to do with our lives in the </a:t>
            </a:r>
            <a:r>
              <a:rPr lang="en-US" sz="3200" i="1" dirty="0"/>
              <a:t>mission of God</a:t>
            </a:r>
            <a:r>
              <a:rPr lang="en-US" sz="2800" dirty="0"/>
              <a:t>.</a:t>
            </a:r>
          </a:p>
          <a:p>
            <a:endParaRPr lang="en-US" dirty="0"/>
          </a:p>
        </p:txBody>
      </p:sp>
    </p:spTree>
    <p:extLst>
      <p:ext uri="{BB962C8B-B14F-4D97-AF65-F5344CB8AC3E}">
        <p14:creationId xmlns:p14="http://schemas.microsoft.com/office/powerpoint/2010/main" val="2813400850"/>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08557" y="375350"/>
            <a:ext cx="10631213" cy="8956300"/>
          </a:xfrm>
          <a:prstGeom prst="rect">
            <a:avLst/>
          </a:prstGeom>
        </p:spPr>
        <p:txBody>
          <a:bodyPr wrap="square">
            <a:spAutoFit/>
          </a:bodyPr>
          <a:lstStyle/>
          <a:p>
            <a:r>
              <a:rPr lang="en-US" sz="3600" i="1" dirty="0"/>
              <a:t>“Christian leadership is, I believe,</a:t>
            </a:r>
          </a:p>
          <a:p>
            <a:r>
              <a:rPr lang="en-US" sz="3600" i="1" dirty="0"/>
              <a:t> </a:t>
            </a:r>
          </a:p>
          <a:p>
            <a:r>
              <a:rPr lang="en-US" sz="3600" i="1" dirty="0"/>
              <a:t>humble service to others</a:t>
            </a:r>
          </a:p>
          <a:p>
            <a:endParaRPr lang="en-US" sz="3600" i="1" dirty="0"/>
          </a:p>
          <a:p>
            <a:r>
              <a:rPr lang="en-US" sz="3600" i="1" dirty="0"/>
              <a:t> for the purpose of enabling them,</a:t>
            </a:r>
          </a:p>
          <a:p>
            <a:r>
              <a:rPr lang="en-US" sz="3600" i="1" dirty="0"/>
              <a:t> </a:t>
            </a:r>
          </a:p>
          <a:p>
            <a:r>
              <a:rPr lang="en-US" sz="3600" i="1" dirty="0"/>
              <a:t>through example and teaching,</a:t>
            </a:r>
          </a:p>
          <a:p>
            <a:r>
              <a:rPr lang="en-US" sz="3600" i="1" dirty="0"/>
              <a:t> </a:t>
            </a:r>
          </a:p>
          <a:p>
            <a:r>
              <a:rPr lang="en-US" sz="3600" i="1" dirty="0"/>
              <a:t>to live their lives under the Lordship of Christ</a:t>
            </a:r>
          </a:p>
          <a:p>
            <a:endParaRPr lang="en-US" sz="3600" i="1" dirty="0"/>
          </a:p>
          <a:p>
            <a:r>
              <a:rPr lang="en-US" sz="3600" i="1" dirty="0"/>
              <a:t> and to understand, accept, and fulfill</a:t>
            </a:r>
          </a:p>
          <a:p>
            <a:endParaRPr lang="en-US" sz="3600" i="1" dirty="0"/>
          </a:p>
          <a:p>
            <a:r>
              <a:rPr lang="en-US" sz="3600" i="1" dirty="0"/>
              <a:t> their ministry to each other</a:t>
            </a:r>
          </a:p>
          <a:p>
            <a:endParaRPr lang="en-US" sz="3600" i="1" dirty="0"/>
          </a:p>
          <a:p>
            <a:r>
              <a:rPr lang="en-US" sz="3600" i="1" dirty="0"/>
              <a:t> and their mission in the world.”</a:t>
            </a:r>
          </a:p>
          <a:p>
            <a:r>
              <a:rPr lang="en-US" sz="3600" i="1" dirty="0"/>
              <a:t>                                                                  </a:t>
            </a:r>
            <a:r>
              <a:rPr lang="en-US" b="0" dirty="0"/>
              <a:t>       E.L.F.</a:t>
            </a:r>
          </a:p>
        </p:txBody>
      </p:sp>
    </p:spTree>
    <p:extLst>
      <p:ext uri="{BB962C8B-B14F-4D97-AF65-F5344CB8AC3E}">
        <p14:creationId xmlns:p14="http://schemas.microsoft.com/office/powerpoint/2010/main" val="363961823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13986"/>
            <a:ext cx="13004799" cy="8402299"/>
          </a:xfrm>
          <a:prstGeom prst="rect">
            <a:avLst/>
          </a:prstGeom>
        </p:spPr>
        <p:txBody>
          <a:bodyPr wrap="square">
            <a:spAutoFit/>
          </a:bodyPr>
          <a:lstStyle/>
          <a:p>
            <a:r>
              <a:rPr lang="en-US" sz="3600" dirty="0"/>
              <a:t>Five Important Lessons</a:t>
            </a:r>
            <a:r>
              <a:rPr lang="mr-IN" sz="3600" dirty="0"/>
              <a:t>…</a:t>
            </a:r>
            <a:endParaRPr lang="en-US" sz="3600" dirty="0"/>
          </a:p>
          <a:p>
            <a:endParaRPr lang="en-US" dirty="0"/>
          </a:p>
          <a:p>
            <a:pPr algn="l"/>
            <a:endParaRPr lang="en-US" sz="3200" dirty="0"/>
          </a:p>
          <a:p>
            <a:pPr algn="l"/>
            <a:r>
              <a:rPr lang="en-US" sz="2800" dirty="0"/>
              <a:t>1. </a:t>
            </a:r>
            <a:r>
              <a:rPr lang="en-US" sz="2800" i="1" dirty="0"/>
              <a:t>Good and godly people </a:t>
            </a:r>
            <a:r>
              <a:rPr lang="en-US" sz="2800" dirty="0"/>
              <a:t>differ and sometimes collide with the leader.</a:t>
            </a:r>
          </a:p>
          <a:p>
            <a:pPr algn="l"/>
            <a:endParaRPr lang="en-US" sz="2800" dirty="0"/>
          </a:p>
          <a:p>
            <a:pPr algn="l"/>
            <a:endParaRPr lang="en-US" sz="2800" dirty="0"/>
          </a:p>
          <a:p>
            <a:pPr algn="l"/>
            <a:r>
              <a:rPr lang="en-US" sz="2800" dirty="0"/>
              <a:t>2. Many issues over which we experience conflict are culturally, ethnically, local community and family-based matters, and </a:t>
            </a:r>
            <a:r>
              <a:rPr lang="en-US" sz="2800" i="1" dirty="0"/>
              <a:t>not a violation of scripture</a:t>
            </a:r>
            <a:r>
              <a:rPr lang="en-US" sz="2800" dirty="0"/>
              <a:t>.</a:t>
            </a:r>
          </a:p>
          <a:p>
            <a:pPr algn="l"/>
            <a:endParaRPr lang="en-US" sz="2800" dirty="0"/>
          </a:p>
          <a:p>
            <a:pPr algn="l"/>
            <a:endParaRPr lang="en-US" sz="2800" dirty="0"/>
          </a:p>
          <a:p>
            <a:pPr algn="l"/>
            <a:r>
              <a:rPr lang="en-US" sz="2800" dirty="0"/>
              <a:t>3. Differences that divide us have the power to </a:t>
            </a:r>
            <a:r>
              <a:rPr lang="en-US" sz="2800" i="1" dirty="0"/>
              <a:t>alienate</a:t>
            </a:r>
            <a:r>
              <a:rPr lang="en-US" sz="2800" dirty="0"/>
              <a:t> members of the body of Christ and to impact the work of God </a:t>
            </a:r>
            <a:r>
              <a:rPr lang="en-US" sz="2800" i="1" dirty="0"/>
              <a:t>negatively</a:t>
            </a:r>
            <a:r>
              <a:rPr lang="en-US" sz="2800" dirty="0"/>
              <a:t> in our communities.</a:t>
            </a:r>
          </a:p>
          <a:p>
            <a:pPr algn="l"/>
            <a:endParaRPr lang="en-US" sz="2800" dirty="0"/>
          </a:p>
          <a:p>
            <a:pPr algn="l"/>
            <a:endParaRPr lang="en-US" sz="2800" dirty="0"/>
          </a:p>
          <a:p>
            <a:pPr algn="l"/>
            <a:r>
              <a:rPr lang="en-US" sz="2800" dirty="0"/>
              <a:t>4. Respecting those who differ with us is to love them, as </a:t>
            </a:r>
            <a:r>
              <a:rPr lang="en-US" sz="2800" i="1" dirty="0"/>
              <a:t>God loves them</a:t>
            </a:r>
            <a:r>
              <a:rPr lang="en-US" sz="2800" dirty="0"/>
              <a:t>.</a:t>
            </a:r>
          </a:p>
          <a:p>
            <a:pPr algn="l"/>
            <a:endParaRPr lang="en-US" sz="2800" dirty="0"/>
          </a:p>
          <a:p>
            <a:pPr algn="l"/>
            <a:endParaRPr lang="en-US" sz="2800" dirty="0"/>
          </a:p>
          <a:p>
            <a:pPr algn="l"/>
            <a:r>
              <a:rPr lang="en-US" sz="2800" dirty="0"/>
              <a:t>5. Acceptance of others implies that we can</a:t>
            </a:r>
            <a:r>
              <a:rPr lang="en-US" sz="2800" i="1" dirty="0"/>
              <a:t> learn </a:t>
            </a:r>
            <a:r>
              <a:rPr lang="en-US" sz="2800" dirty="0"/>
              <a:t>from them.</a:t>
            </a:r>
          </a:p>
        </p:txBody>
      </p:sp>
    </p:spTree>
    <p:extLst>
      <p:ext uri="{BB962C8B-B14F-4D97-AF65-F5344CB8AC3E}">
        <p14:creationId xmlns:p14="http://schemas.microsoft.com/office/powerpoint/2010/main" val="305731742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fig2-1.jpg" descr="fig2-1.jpg"/>
          <p:cNvPicPr>
            <a:picLocks noGrp="1" noChangeAspect="1"/>
          </p:cNvPicPr>
          <p:nvPr>
            <p:ph type="pic" idx="13"/>
          </p:nvPr>
        </p:nvPicPr>
        <p:blipFill>
          <a:blip r:embed="rId3"/>
          <a:srcRect/>
          <a:stretch>
            <a:fillRect/>
          </a:stretch>
        </p:blipFill>
        <p:spPr>
          <a:xfrm>
            <a:off x="1872457" y="436709"/>
            <a:ext cx="8734725" cy="8486312"/>
          </a:xfrm>
          <a:prstGeom prst="rect">
            <a:avLst/>
          </a:prstGeom>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fig2-2.jpg" descr="fig2-2.jpg"/>
          <p:cNvPicPr>
            <a:picLocks noGrp="1" noChangeAspect="1"/>
          </p:cNvPicPr>
          <p:nvPr>
            <p:ph type="pic" idx="13"/>
          </p:nvPr>
        </p:nvPicPr>
        <p:blipFill>
          <a:blip r:embed="rId3"/>
          <a:srcRect/>
          <a:stretch>
            <a:fillRect/>
          </a:stretch>
        </p:blipFill>
        <p:spPr>
          <a:xfrm>
            <a:off x="582279" y="2444165"/>
            <a:ext cx="11315081" cy="4471399"/>
          </a:xfrm>
          <a:prstGeom prst="rect">
            <a:avLst/>
          </a:prstGeom>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3872" y="500483"/>
            <a:ext cx="12840928" cy="7909857"/>
          </a:xfrm>
          <a:prstGeom prst="rect">
            <a:avLst/>
          </a:prstGeom>
        </p:spPr>
        <p:txBody>
          <a:bodyPr wrap="square">
            <a:spAutoFit/>
          </a:bodyPr>
          <a:lstStyle/>
          <a:p>
            <a:r>
              <a:rPr lang="en-US" sz="3600" i="1" dirty="0"/>
              <a:t>Consider these questions </a:t>
            </a:r>
            <a:r>
              <a:rPr lang="mr-IN" sz="3600" dirty="0"/>
              <a:t>…</a:t>
            </a:r>
            <a:endParaRPr lang="en-US" sz="3600" dirty="0"/>
          </a:p>
          <a:p>
            <a:endParaRPr lang="en-US" dirty="0"/>
          </a:p>
          <a:p>
            <a:pPr algn="l"/>
            <a:endParaRPr lang="en-US" sz="2800" dirty="0"/>
          </a:p>
          <a:p>
            <a:pPr algn="l"/>
            <a:r>
              <a:rPr lang="en-US" sz="2800" dirty="0"/>
              <a:t>1. Does what I say </a:t>
            </a:r>
            <a:r>
              <a:rPr lang="en-US" sz="2800" i="1" dirty="0"/>
              <a:t>build up or tear down </a:t>
            </a:r>
            <a:r>
              <a:rPr lang="en-US" sz="2800" dirty="0"/>
              <a:t>the other person?</a:t>
            </a:r>
          </a:p>
          <a:p>
            <a:pPr algn="l"/>
            <a:endParaRPr lang="en-US" sz="2800" dirty="0"/>
          </a:p>
          <a:p>
            <a:pPr algn="l"/>
            <a:r>
              <a:rPr lang="en-US" sz="2800" dirty="0"/>
              <a:t>2. Would I say what I am saying </a:t>
            </a:r>
            <a:r>
              <a:rPr lang="en-US" sz="2800" i="1" dirty="0"/>
              <a:t>directly</a:t>
            </a:r>
            <a:r>
              <a:rPr lang="en-US" sz="2800" dirty="0"/>
              <a:t> to the person involved?</a:t>
            </a:r>
          </a:p>
          <a:p>
            <a:pPr algn="l"/>
            <a:endParaRPr lang="en-US" sz="2800" dirty="0"/>
          </a:p>
          <a:p>
            <a:pPr algn="l"/>
            <a:r>
              <a:rPr lang="en-US" sz="2800" dirty="0"/>
              <a:t>3. Do I know </a:t>
            </a:r>
            <a:r>
              <a:rPr lang="en-US" sz="2800" i="1" dirty="0"/>
              <a:t>all</a:t>
            </a:r>
            <a:r>
              <a:rPr lang="en-US" sz="2800" dirty="0"/>
              <a:t> the facts, or am I responding on the basis of </a:t>
            </a:r>
            <a:r>
              <a:rPr lang="en-US" sz="2800" i="1" dirty="0"/>
              <a:t>half-truths </a:t>
            </a:r>
            <a:r>
              <a:rPr lang="en-US" sz="2800" dirty="0"/>
              <a:t>or partial facts?</a:t>
            </a:r>
          </a:p>
          <a:p>
            <a:pPr algn="l"/>
            <a:endParaRPr lang="en-US" sz="2800" dirty="0"/>
          </a:p>
          <a:p>
            <a:pPr algn="l"/>
            <a:r>
              <a:rPr lang="en-US" sz="2800" dirty="0"/>
              <a:t> 4. Is my response triggered more by</a:t>
            </a:r>
            <a:r>
              <a:rPr lang="en-US" sz="2800" i="1" dirty="0"/>
              <a:t> emotion </a:t>
            </a:r>
            <a:r>
              <a:rPr lang="en-US" sz="2800" dirty="0"/>
              <a:t>than by reason?</a:t>
            </a:r>
          </a:p>
          <a:p>
            <a:pPr algn="l"/>
            <a:endParaRPr lang="en-US" sz="2800" dirty="0"/>
          </a:p>
          <a:p>
            <a:pPr algn="l"/>
            <a:r>
              <a:rPr lang="en-US" sz="2800" dirty="0"/>
              <a:t>5. Is the issue really deserving of the </a:t>
            </a:r>
            <a:r>
              <a:rPr lang="en-US" sz="2800" i="1" dirty="0"/>
              <a:t>action and energy </a:t>
            </a:r>
            <a:r>
              <a:rPr lang="en-US" sz="2800" dirty="0"/>
              <a:t>that I am giving it?</a:t>
            </a:r>
          </a:p>
          <a:p>
            <a:pPr algn="l"/>
            <a:endParaRPr lang="en-US" sz="2800" dirty="0"/>
          </a:p>
          <a:p>
            <a:pPr algn="l"/>
            <a:r>
              <a:rPr lang="en-US" sz="2800" dirty="0"/>
              <a:t>6. Can the situation be seen from a</a:t>
            </a:r>
            <a:r>
              <a:rPr lang="en-US" sz="2800" i="1" dirty="0"/>
              <a:t> different </a:t>
            </a:r>
            <a:r>
              <a:rPr lang="en-US" sz="2800" dirty="0"/>
              <a:t>perspective?</a:t>
            </a:r>
          </a:p>
          <a:p>
            <a:pPr algn="l"/>
            <a:endParaRPr lang="en-US" sz="2800" dirty="0"/>
          </a:p>
          <a:p>
            <a:pPr algn="l"/>
            <a:r>
              <a:rPr lang="en-US" sz="2800" dirty="0"/>
              <a:t>7. Have I tried to </a:t>
            </a:r>
            <a:r>
              <a:rPr lang="en-US" sz="2800" i="1" dirty="0"/>
              <a:t>accept</a:t>
            </a:r>
            <a:r>
              <a:rPr lang="en-US" sz="2800" dirty="0"/>
              <a:t> the feelings of the other person and </a:t>
            </a:r>
            <a:r>
              <a:rPr lang="en-US" sz="2800" i="1" dirty="0"/>
              <a:t>understand </a:t>
            </a:r>
            <a:r>
              <a:rPr lang="en-US" sz="2800" dirty="0"/>
              <a:t>why the person feels the way s/he does?</a:t>
            </a:r>
          </a:p>
        </p:txBody>
      </p:sp>
    </p:spTree>
    <p:extLst>
      <p:ext uri="{BB962C8B-B14F-4D97-AF65-F5344CB8AC3E}">
        <p14:creationId xmlns:p14="http://schemas.microsoft.com/office/powerpoint/2010/main" val="3513439575"/>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fig2-3.jpg" descr="fig2-3.jpg"/>
          <p:cNvPicPr>
            <a:picLocks noGrp="1" noChangeAspect="1"/>
          </p:cNvPicPr>
          <p:nvPr>
            <p:ph type="pic" idx="13"/>
          </p:nvPr>
        </p:nvPicPr>
        <p:blipFill>
          <a:blip r:embed="rId3"/>
          <a:srcRect/>
          <a:stretch>
            <a:fillRect/>
          </a:stretch>
        </p:blipFill>
        <p:spPr>
          <a:xfrm>
            <a:off x="582279" y="3824236"/>
            <a:ext cx="11315081" cy="1711257"/>
          </a:xfrm>
          <a:prstGeom prst="rect">
            <a:avLst/>
          </a:prstGeom>
        </p:spPr>
      </p:pic>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5E5293B856BD64CB1B87359681A7667" ma:contentTypeVersion="12" ma:contentTypeDescription="Create a new document." ma:contentTypeScope="" ma:versionID="e2e4fca6c7706156bc0866a237d2715b">
  <xsd:schema xmlns:xsd="http://www.w3.org/2001/XMLSchema" xmlns:xs="http://www.w3.org/2001/XMLSchema" xmlns:p="http://schemas.microsoft.com/office/2006/metadata/properties" xmlns:ns2="88ac171a-a967-4333-ab36-6fd36cf34859" xmlns:ns3="f988c003-70f0-43cc-9aae-75fb2e975181" targetNamespace="http://schemas.microsoft.com/office/2006/metadata/properties" ma:root="true" ma:fieldsID="6cce27538b149d122bf51225c47e4bdf" ns2:_="" ns3:_="">
    <xsd:import namespace="88ac171a-a967-4333-ab36-6fd36cf34859"/>
    <xsd:import namespace="f988c003-70f0-43cc-9aae-75fb2e97518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ac171a-a967-4333-ab36-6fd36cf348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988c003-70f0-43cc-9aae-75fb2e97518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837FCB7-BA6A-4A2E-8DC5-6EDBA7839BEB}"/>
</file>

<file path=customXml/itemProps2.xml><?xml version="1.0" encoding="utf-8"?>
<ds:datastoreItem xmlns:ds="http://schemas.openxmlformats.org/officeDocument/2006/customXml" ds:itemID="{15AC8AD6-6122-41D3-9E9E-E43B0A7F153C}"/>
</file>

<file path=customXml/itemProps3.xml><?xml version="1.0" encoding="utf-8"?>
<ds:datastoreItem xmlns:ds="http://schemas.openxmlformats.org/officeDocument/2006/customXml" ds:itemID="{F98D016E-8897-47EC-9590-98CB4EF95DB6}"/>
</file>

<file path=docProps/app.xml><?xml version="1.0" encoding="utf-8"?>
<Properties xmlns="http://schemas.openxmlformats.org/officeDocument/2006/extended-properties" xmlns:vt="http://schemas.openxmlformats.org/officeDocument/2006/docPropsVTypes">
  <TotalTime>129</TotalTime>
  <Words>1323</Words>
  <Application>Microsoft Macintosh PowerPoint</Application>
  <PresentationFormat>Custom</PresentationFormat>
  <Paragraphs>129</Paragraphs>
  <Slides>25</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Helvetica Light</vt:lpstr>
      <vt:lpstr>Helvetica Neue</vt:lpstr>
      <vt:lpstr>Helvetica Neue Light</vt:lpstr>
      <vt:lpstr>Helvetica Neue Medium</vt:lpstr>
      <vt:lpstr>Helvetica Neue Thin</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Fairbanks, E. Lebron</cp:lastModifiedBy>
  <cp:revision>27</cp:revision>
  <dcterms:modified xsi:type="dcterms:W3CDTF">2022-05-10T18:08:31Z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0x01010075E5293B856BD64CB1B87359681A7667</vt:lpwstr>
  </property>
</Properties>
</file>